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59" r:id="rId6"/>
    <p:sldId id="263" r:id="rId7"/>
    <p:sldId id="262" r:id="rId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321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42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1684853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Система обнаружения оружия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51770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свете современных угроз безопасности, мы представляем новый проект – систему обнаружения оружия, которая позволит обеспечить безопасность в общественных местах.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319599" y="583382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Проект подготовлен студентом НФИбд-02-21: </a:t>
            </a:r>
            <a:endParaRPr lang="ru-RU" sz="1750" dirty="0" smtClean="0">
              <a:solidFill>
                <a:srgbClr val="EEEFF5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Самсоновой</a:t>
            </a:r>
            <a:r>
              <a:rPr lang="en-US" sz="175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Марией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710934" y="2809637"/>
            <a:ext cx="9208532" cy="1150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32"/>
              </a:lnSpc>
              <a:buNone/>
            </a:pPr>
            <a:r>
              <a:rPr lang="en-US" sz="362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Проблемы безопасности в современном мире</a:t>
            </a:r>
            <a:endParaRPr lang="en-US" sz="3625" dirty="0"/>
          </a:p>
        </p:txBody>
      </p:sp>
      <p:sp>
        <p:nvSpPr>
          <p:cNvPr id="5" name="Shape 3"/>
          <p:cNvSpPr/>
          <p:nvPr/>
        </p:nvSpPr>
        <p:spPr>
          <a:xfrm>
            <a:off x="2710934" y="4236720"/>
            <a:ext cx="2946797" cy="3485198"/>
          </a:xfrm>
          <a:prstGeom prst="roundRect">
            <a:avLst>
              <a:gd name="adj" fmla="val 3750"/>
            </a:avLst>
          </a:prstGeom>
          <a:solidFill>
            <a:srgbClr val="282C32"/>
          </a:solidFill>
          <a:ln/>
        </p:spPr>
      </p:sp>
      <p:sp>
        <p:nvSpPr>
          <p:cNvPr id="6" name="Text 4"/>
          <p:cNvSpPr/>
          <p:nvPr/>
        </p:nvSpPr>
        <p:spPr>
          <a:xfrm>
            <a:off x="2895005" y="4420791"/>
            <a:ext cx="2578656" cy="575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6"/>
              </a:lnSpc>
              <a:buNone/>
            </a:pPr>
            <a:r>
              <a:rPr lang="en-US" sz="20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Террористические</a:t>
            </a:r>
            <a:r>
              <a:rPr lang="en-US" sz="181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акты</a:t>
            </a:r>
            <a:endParaRPr lang="en-US" sz="1813" dirty="0"/>
          </a:p>
        </p:txBody>
      </p:sp>
      <p:sp>
        <p:nvSpPr>
          <p:cNvPr id="7" name="Text 5"/>
          <p:cNvSpPr/>
          <p:nvPr/>
        </p:nvSpPr>
        <p:spPr>
          <a:xfrm>
            <a:off x="2895005" y="5180409"/>
            <a:ext cx="2578656" cy="2357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Многие террористические атаки происходят с использованием оружия, и это представляет серьезную угрозу для безопасности в общественных местах.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841802" y="4236720"/>
            <a:ext cx="2946797" cy="3485198"/>
          </a:xfrm>
          <a:prstGeom prst="roundRect">
            <a:avLst>
              <a:gd name="adj" fmla="val 3750"/>
            </a:avLst>
          </a:prstGeom>
          <a:solidFill>
            <a:srgbClr val="282C32"/>
          </a:solidFill>
          <a:ln/>
        </p:spPr>
      </p:sp>
      <p:sp>
        <p:nvSpPr>
          <p:cNvPr id="9" name="Text 7"/>
          <p:cNvSpPr/>
          <p:nvPr/>
        </p:nvSpPr>
        <p:spPr>
          <a:xfrm>
            <a:off x="6025872" y="4420791"/>
            <a:ext cx="2578656" cy="5755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6"/>
              </a:lnSpc>
              <a:buNone/>
            </a:pPr>
            <a:r>
              <a:rPr lang="en-US" sz="20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Убийства и нападения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6025872" y="5180409"/>
            <a:ext cx="2578656" cy="14733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Необходимо минимизировать угрозу для жизни и здоровья людей в общественных местах.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972669" y="4236720"/>
            <a:ext cx="2946797" cy="3485198"/>
          </a:xfrm>
          <a:prstGeom prst="roundRect">
            <a:avLst>
              <a:gd name="adj" fmla="val 3750"/>
            </a:avLst>
          </a:prstGeom>
          <a:solidFill>
            <a:srgbClr val="282C32"/>
          </a:solidFill>
          <a:ln/>
        </p:spPr>
      </p:sp>
      <p:sp>
        <p:nvSpPr>
          <p:cNvPr id="12" name="Text 10"/>
          <p:cNvSpPr/>
          <p:nvPr/>
        </p:nvSpPr>
        <p:spPr>
          <a:xfrm>
            <a:off x="9156740" y="4420791"/>
            <a:ext cx="1841659" cy="2877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66"/>
              </a:lnSpc>
              <a:buNone/>
            </a:pPr>
            <a:r>
              <a:rPr lang="en-US" sz="20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Кражи</a:t>
            </a:r>
            <a:r>
              <a:rPr lang="en-US" sz="1813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и угоны</a:t>
            </a:r>
            <a:endParaRPr lang="en-US" sz="1813" dirty="0"/>
          </a:p>
        </p:txBody>
      </p:sp>
      <p:sp>
        <p:nvSpPr>
          <p:cNvPr id="13" name="Text 11"/>
          <p:cNvSpPr/>
          <p:nvPr/>
        </p:nvSpPr>
        <p:spPr>
          <a:xfrm>
            <a:off x="9156740" y="4892635"/>
            <a:ext cx="2578656" cy="11787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Ценности, хранящиеся в общественных местах, нуждаются в дополнительной защите.</a:t>
            </a:r>
            <a:endParaRPr lang="en-US" sz="16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02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6494"/>
            <a:ext cx="14630400" cy="10214967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3426738" y="427673"/>
            <a:ext cx="6598920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Решение проблем безопасности</a:t>
            </a:r>
            <a:endParaRPr lang="en-US" sz="3062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43" y="1166336"/>
            <a:ext cx="3771781" cy="23311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04799" y="1166336"/>
            <a:ext cx="309372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Система обнаружения оружия</a:t>
            </a:r>
            <a:endParaRPr lang="en-US" sz="1531" dirty="0"/>
          </a:p>
        </p:txBody>
      </p:sp>
      <p:sp>
        <p:nvSpPr>
          <p:cNvPr id="7" name="Text 4"/>
          <p:cNvSpPr/>
          <p:nvPr/>
        </p:nvSpPr>
        <p:spPr>
          <a:xfrm>
            <a:off x="4104799" y="1665804"/>
            <a:ext cx="3771781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Наш проект представляет собой систему обнаружения оружия, которая может помочь идентифицировать наличие оружия в общественных местах.</a:t>
            </a:r>
            <a:endParaRPr lang="en-US" sz="1225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407" y="1166335"/>
            <a:ext cx="3771900" cy="23311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76580" y="1158913"/>
            <a:ext cx="268224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Повышение безопасности</a:t>
            </a:r>
            <a:endParaRPr lang="en-US" sz="1531" dirty="0"/>
          </a:p>
        </p:txBody>
      </p:sp>
      <p:sp>
        <p:nvSpPr>
          <p:cNvPr id="10" name="Text 6"/>
          <p:cNvSpPr/>
          <p:nvPr/>
        </p:nvSpPr>
        <p:spPr>
          <a:xfrm>
            <a:off x="7492912" y="1614633"/>
            <a:ext cx="3193496" cy="1361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1960"/>
              </a:lnSpc>
              <a:buNone/>
            </a:pPr>
            <a:r>
              <a:rPr lang="en-US" sz="12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Система позволяет быстро реагировать на угрозы и обеспечивать безопасную среду в общественных местах.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42" y="4697968"/>
            <a:ext cx="3771781" cy="23311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104798" y="4725777"/>
            <a:ext cx="3771781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Улучшение работы правоохранительных органов</a:t>
            </a:r>
            <a:endParaRPr lang="en-US" sz="1531" dirty="0"/>
          </a:p>
        </p:txBody>
      </p:sp>
      <p:sp>
        <p:nvSpPr>
          <p:cNvPr id="13" name="Text 8"/>
          <p:cNvSpPr/>
          <p:nvPr/>
        </p:nvSpPr>
        <p:spPr>
          <a:xfrm>
            <a:off x="4104797" y="5378225"/>
            <a:ext cx="2884939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Наши системы могут помочь правоохранительным органам быстро реагировать на угрозы в общественных местах.</a:t>
            </a:r>
            <a:endParaRPr lang="en-US" sz="122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407" y="4751248"/>
            <a:ext cx="3771900" cy="233112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31761" y="4697968"/>
            <a:ext cx="3254646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Сохранение спокойной атмосферы на массовых мероприятиях</a:t>
            </a:r>
            <a:endParaRPr lang="en-US" sz="1531" dirty="0"/>
          </a:p>
        </p:txBody>
      </p:sp>
      <p:sp>
        <p:nvSpPr>
          <p:cNvPr id="16" name="Text 10"/>
          <p:cNvSpPr/>
          <p:nvPr/>
        </p:nvSpPr>
        <p:spPr>
          <a:xfrm>
            <a:off x="7315200" y="5511373"/>
            <a:ext cx="3254645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1960"/>
              </a:lnSpc>
              <a:buNone/>
            </a:pPr>
            <a:r>
              <a:rPr lang="en-US" sz="12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Система обнаружения оружия способствует сохранению спокойной атмосферы на массовых мероприятиях, за счет предотвращения нежелательных инцидентов.</a:t>
            </a:r>
            <a:endParaRPr lang="en-US" sz="12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804398" y="496133"/>
            <a:ext cx="8282940" cy="563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40"/>
              </a:lnSpc>
              <a:buNone/>
            </a:pPr>
            <a:r>
              <a:rPr lang="en-US" sz="3552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Планируемые улучшения системы</a:t>
            </a:r>
            <a:endParaRPr lang="en-US" sz="3552" dirty="0"/>
          </a:p>
        </p:txBody>
      </p:sp>
      <p:sp>
        <p:nvSpPr>
          <p:cNvPr id="5" name="Shape 3"/>
          <p:cNvSpPr/>
          <p:nvPr/>
        </p:nvSpPr>
        <p:spPr>
          <a:xfrm>
            <a:off x="3034546" y="1420773"/>
            <a:ext cx="81082" cy="6314718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6" name="Shape 4"/>
          <p:cNvSpPr/>
          <p:nvPr/>
        </p:nvSpPr>
        <p:spPr>
          <a:xfrm>
            <a:off x="3277969" y="1723965"/>
            <a:ext cx="631508" cy="8108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7" name="Shape 5"/>
          <p:cNvSpPr/>
          <p:nvPr/>
        </p:nvSpPr>
        <p:spPr>
          <a:xfrm>
            <a:off x="2872085" y="1561624"/>
            <a:ext cx="405884" cy="405884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8" name="Text 6"/>
          <p:cNvSpPr/>
          <p:nvPr/>
        </p:nvSpPr>
        <p:spPr>
          <a:xfrm>
            <a:off x="3025438" y="1595438"/>
            <a:ext cx="9906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13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131" dirty="0"/>
          </a:p>
        </p:txBody>
      </p:sp>
      <p:sp>
        <p:nvSpPr>
          <p:cNvPr id="9" name="Text 7"/>
          <p:cNvSpPr/>
          <p:nvPr/>
        </p:nvSpPr>
        <p:spPr>
          <a:xfrm>
            <a:off x="4067294" y="1601153"/>
            <a:ext cx="2598420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77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Обнаружение оружия</a:t>
            </a:r>
            <a:endParaRPr lang="en-US" sz="1776" dirty="0"/>
          </a:p>
        </p:txBody>
      </p:sp>
      <p:sp>
        <p:nvSpPr>
          <p:cNvPr id="10" name="Text 8"/>
          <p:cNvSpPr/>
          <p:nvPr/>
        </p:nvSpPr>
        <p:spPr>
          <a:xfrm>
            <a:off x="4067294" y="2063353"/>
            <a:ext cx="7758708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Мы планируем доработать систему для определения точного вида оружия.</a:t>
            </a:r>
            <a:endParaRPr lang="en-US" sz="1421" dirty="0"/>
          </a:p>
        </p:txBody>
      </p:sp>
      <p:sp>
        <p:nvSpPr>
          <p:cNvPr id="11" name="Shape 9"/>
          <p:cNvSpPr/>
          <p:nvPr/>
        </p:nvSpPr>
        <p:spPr>
          <a:xfrm>
            <a:off x="3277969" y="3347740"/>
            <a:ext cx="631508" cy="8108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12" name="Shape 10"/>
          <p:cNvSpPr/>
          <p:nvPr/>
        </p:nvSpPr>
        <p:spPr>
          <a:xfrm>
            <a:off x="2872085" y="3185398"/>
            <a:ext cx="405884" cy="405884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3" name="Text 11"/>
          <p:cNvSpPr/>
          <p:nvPr/>
        </p:nvSpPr>
        <p:spPr>
          <a:xfrm>
            <a:off x="2998768" y="3219212"/>
            <a:ext cx="15240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13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131" dirty="0"/>
          </a:p>
        </p:txBody>
      </p:sp>
      <p:sp>
        <p:nvSpPr>
          <p:cNvPr id="14" name="Text 12"/>
          <p:cNvSpPr/>
          <p:nvPr/>
        </p:nvSpPr>
        <p:spPr>
          <a:xfrm>
            <a:off x="4067294" y="3224927"/>
            <a:ext cx="2316480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77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Распознавание лиц</a:t>
            </a:r>
            <a:endParaRPr lang="en-US" sz="1776" dirty="0"/>
          </a:p>
        </p:txBody>
      </p:sp>
      <p:sp>
        <p:nvSpPr>
          <p:cNvPr id="15" name="Text 13"/>
          <p:cNvSpPr/>
          <p:nvPr/>
        </p:nvSpPr>
        <p:spPr>
          <a:xfrm>
            <a:off x="4067294" y="3687128"/>
            <a:ext cx="7758708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дальнейшем мы планируем добавить функцию распознавания лиц для более эффективного обеспечения безопасности в общественных местах.</a:t>
            </a:r>
            <a:endParaRPr lang="en-US" sz="1421" dirty="0"/>
          </a:p>
        </p:txBody>
      </p:sp>
      <p:sp>
        <p:nvSpPr>
          <p:cNvPr id="16" name="Shape 14"/>
          <p:cNvSpPr/>
          <p:nvPr/>
        </p:nvSpPr>
        <p:spPr>
          <a:xfrm>
            <a:off x="3277969" y="4971514"/>
            <a:ext cx="631508" cy="8108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17" name="Shape 15"/>
          <p:cNvSpPr/>
          <p:nvPr/>
        </p:nvSpPr>
        <p:spPr>
          <a:xfrm>
            <a:off x="2872085" y="4809173"/>
            <a:ext cx="405884" cy="405884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18" name="Text 16"/>
          <p:cNvSpPr/>
          <p:nvPr/>
        </p:nvSpPr>
        <p:spPr>
          <a:xfrm>
            <a:off x="3002578" y="4842986"/>
            <a:ext cx="14478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13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131" dirty="0"/>
          </a:p>
        </p:txBody>
      </p:sp>
      <p:sp>
        <p:nvSpPr>
          <p:cNvPr id="19" name="Text 17"/>
          <p:cNvSpPr/>
          <p:nvPr/>
        </p:nvSpPr>
        <p:spPr>
          <a:xfrm>
            <a:off x="4067294" y="4848701"/>
            <a:ext cx="3032760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77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Анализ поведения людей</a:t>
            </a:r>
            <a:endParaRPr lang="en-US" sz="1776" dirty="0"/>
          </a:p>
        </p:txBody>
      </p:sp>
      <p:sp>
        <p:nvSpPr>
          <p:cNvPr id="20" name="Text 18"/>
          <p:cNvSpPr/>
          <p:nvPr/>
        </p:nvSpPr>
        <p:spPr>
          <a:xfrm>
            <a:off x="4067294" y="5310902"/>
            <a:ext cx="7758708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 будущем мы планируем использовать систему для анализа поведения людей, чтобы определить угрозу в общественных местах.</a:t>
            </a:r>
            <a:endParaRPr lang="en-US" sz="1421" dirty="0"/>
          </a:p>
        </p:txBody>
      </p:sp>
      <p:sp>
        <p:nvSpPr>
          <p:cNvPr id="21" name="Shape 19"/>
          <p:cNvSpPr/>
          <p:nvPr/>
        </p:nvSpPr>
        <p:spPr>
          <a:xfrm>
            <a:off x="3277969" y="6595289"/>
            <a:ext cx="631508" cy="8108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22" name="Shape 20"/>
          <p:cNvSpPr/>
          <p:nvPr/>
        </p:nvSpPr>
        <p:spPr>
          <a:xfrm>
            <a:off x="2872085" y="6432947"/>
            <a:ext cx="405884" cy="405884"/>
          </a:xfrm>
          <a:prstGeom prst="roundRect">
            <a:avLst>
              <a:gd name="adj" fmla="val 26673"/>
            </a:avLst>
          </a:prstGeom>
          <a:solidFill>
            <a:srgbClr val="282C32"/>
          </a:solidFill>
          <a:ln/>
        </p:spPr>
      </p:sp>
      <p:sp>
        <p:nvSpPr>
          <p:cNvPr id="23" name="Text 21"/>
          <p:cNvSpPr/>
          <p:nvPr/>
        </p:nvSpPr>
        <p:spPr>
          <a:xfrm>
            <a:off x="2994958" y="6466761"/>
            <a:ext cx="160020" cy="3382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64"/>
              </a:lnSpc>
              <a:buNone/>
            </a:pPr>
            <a:r>
              <a:rPr lang="en-US" sz="213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131" dirty="0"/>
          </a:p>
        </p:txBody>
      </p:sp>
      <p:sp>
        <p:nvSpPr>
          <p:cNvPr id="24" name="Text 22"/>
          <p:cNvSpPr/>
          <p:nvPr/>
        </p:nvSpPr>
        <p:spPr>
          <a:xfrm>
            <a:off x="4067294" y="6472476"/>
            <a:ext cx="5478780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20"/>
              </a:lnSpc>
              <a:buNone/>
            </a:pPr>
            <a:r>
              <a:rPr lang="en-US" sz="1776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Система оповещения об обнаруженной угрозе</a:t>
            </a:r>
            <a:endParaRPr lang="en-US" sz="1776" dirty="0"/>
          </a:p>
        </p:txBody>
      </p:sp>
      <p:sp>
        <p:nvSpPr>
          <p:cNvPr id="25" name="Text 23"/>
          <p:cNvSpPr/>
          <p:nvPr/>
        </p:nvSpPr>
        <p:spPr>
          <a:xfrm>
            <a:off x="4067294" y="6934676"/>
            <a:ext cx="7758708" cy="577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Мы стремимся создать полноценную систему оповещения об обнаруженной угрозе для максимальной безопасности в общественных местах.</a:t>
            </a:r>
            <a:endParaRPr lang="en-US" sz="142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6901755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258322" y="2159138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24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Рынок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944285" y="2893856"/>
            <a:ext cx="838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24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176668" y="2911821"/>
            <a:ext cx="19812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24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Целевая аудитория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028105" y="3342406"/>
            <a:ext cx="5405640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Наш проект рассчитан на использование в общественных местах, таких как школы, магазины, на массовых мероприятиях.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1122075" y="4631426"/>
            <a:ext cx="5403619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Крупные</a:t>
            </a: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корпорации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 предприятия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1122075" y="5384366"/>
            <a:ext cx="3025225" cy="380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60"/>
              </a:lnSpc>
              <a:buSzPct val="100000"/>
              <a:buChar char="•"/>
            </a:pPr>
            <a:r>
              <a:rPr lang="en-US" sz="20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Торговые</a:t>
            </a: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 развлекательные </a:t>
            </a:r>
            <a:r>
              <a:rPr lang="en-US" sz="200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центры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1122075" y="6040106"/>
            <a:ext cx="4909811" cy="4974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Государственные учреждения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176668" y="6755219"/>
            <a:ext cx="5274078" cy="17410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Пенитенциарные учреждения (тюрьмы, следственные изоляторы, исправительные колонии)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8212338" y="2807424"/>
            <a:ext cx="349925" cy="349925"/>
          </a:xfrm>
          <a:prstGeom prst="roundRect">
            <a:avLst>
              <a:gd name="adj" fmla="val 26670"/>
            </a:avLst>
          </a:prstGeom>
          <a:solidFill>
            <a:srgbClr val="282C32"/>
          </a:solidFill>
          <a:ln/>
        </p:spPr>
      </p:sp>
      <p:sp>
        <p:nvSpPr>
          <p:cNvPr id="14" name="Text 12"/>
          <p:cNvSpPr/>
          <p:nvPr/>
        </p:nvSpPr>
        <p:spPr>
          <a:xfrm>
            <a:off x="8322530" y="2863125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24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8651856" y="2918203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240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География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8212338" y="3318185"/>
            <a:ext cx="5713859" cy="19897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Наша система может быть использована в любом городе или стране, где существует потребность в обеспечении безопасности в общественных местах.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8304287" y="4755786"/>
            <a:ext cx="1734503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Мегаполисы</a:t>
            </a:r>
            <a:r>
              <a:rPr lang="ru-RU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/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столицы </a:t>
            </a:r>
          </a:p>
          <a:p>
            <a:pPr algn="l">
              <a:buSzPct val="100000"/>
            </a:pPr>
            <a:r>
              <a:rPr lang="ru-RU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(города свыше 1 млн ч.)</a:t>
            </a:r>
            <a:endParaRPr lang="en-US" sz="2000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4172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8322530" y="5667023"/>
            <a:ext cx="4332327" cy="746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20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Города</a:t>
            </a: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с развитой </a:t>
            </a:r>
            <a:r>
              <a:rPr lang="ru-RU" sz="200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инфраструкторой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играющие важную роль в развитии научных и экономических сфер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972086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552182" y="2293855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Рынок</a:t>
            </a:r>
            <a:endParaRPr lang="en-US" sz="3062" dirty="0"/>
          </a:p>
        </p:txBody>
      </p:sp>
      <p:sp>
        <p:nvSpPr>
          <p:cNvPr id="5" name="Shape 3"/>
          <p:cNvSpPr/>
          <p:nvPr/>
        </p:nvSpPr>
        <p:spPr>
          <a:xfrm>
            <a:off x="3426738" y="3212544"/>
            <a:ext cx="349925" cy="349925"/>
          </a:xfrm>
          <a:prstGeom prst="roundRect">
            <a:avLst>
              <a:gd name="adj" fmla="val 26670"/>
            </a:avLst>
          </a:prstGeom>
          <a:solidFill>
            <a:srgbClr val="282C32"/>
          </a:solidFill>
          <a:ln/>
        </p:spPr>
      </p:sp>
      <p:sp>
        <p:nvSpPr>
          <p:cNvPr id="6" name="Text 4"/>
          <p:cNvSpPr/>
          <p:nvPr/>
        </p:nvSpPr>
        <p:spPr>
          <a:xfrm>
            <a:off x="3559731" y="3241596"/>
            <a:ext cx="8382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endParaRPr lang="en-US" sz="1837" dirty="0"/>
          </a:p>
        </p:txBody>
      </p:sp>
      <p:sp>
        <p:nvSpPr>
          <p:cNvPr id="13" name="Shape 11"/>
          <p:cNvSpPr/>
          <p:nvPr/>
        </p:nvSpPr>
        <p:spPr>
          <a:xfrm>
            <a:off x="6070878" y="3212544"/>
            <a:ext cx="349925" cy="349925"/>
          </a:xfrm>
          <a:prstGeom prst="roundRect">
            <a:avLst>
              <a:gd name="adj" fmla="val 26670"/>
            </a:avLst>
          </a:prstGeom>
          <a:solidFill>
            <a:srgbClr val="282C32"/>
          </a:solidFill>
          <a:ln/>
        </p:spPr>
      </p:sp>
      <p:sp>
        <p:nvSpPr>
          <p:cNvPr id="19" name="Shape 17"/>
          <p:cNvSpPr/>
          <p:nvPr/>
        </p:nvSpPr>
        <p:spPr>
          <a:xfrm>
            <a:off x="1363444" y="3266003"/>
            <a:ext cx="349925" cy="349925"/>
          </a:xfrm>
          <a:prstGeom prst="roundRect">
            <a:avLst>
              <a:gd name="adj" fmla="val 26670"/>
            </a:avLst>
          </a:prstGeom>
          <a:solidFill>
            <a:srgbClr val="282C32"/>
          </a:solidFill>
          <a:ln/>
        </p:spPr>
      </p:sp>
      <p:sp>
        <p:nvSpPr>
          <p:cNvPr id="20" name="Text 18"/>
          <p:cNvSpPr/>
          <p:nvPr/>
        </p:nvSpPr>
        <p:spPr>
          <a:xfrm>
            <a:off x="552182" y="3265911"/>
            <a:ext cx="129540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1837" dirty="0"/>
          </a:p>
        </p:txBody>
      </p:sp>
      <p:sp>
        <p:nvSpPr>
          <p:cNvPr id="21" name="Text 19"/>
          <p:cNvSpPr/>
          <p:nvPr/>
        </p:nvSpPr>
        <p:spPr>
          <a:xfrm>
            <a:off x="724317" y="3286153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Доля рынка</a:t>
            </a:r>
            <a:endParaRPr lang="en-US" sz="1531" dirty="0"/>
          </a:p>
        </p:txBody>
      </p:sp>
      <p:sp>
        <p:nvSpPr>
          <p:cNvPr id="22" name="Text 20"/>
          <p:cNvSpPr/>
          <p:nvPr/>
        </p:nvSpPr>
        <p:spPr>
          <a:xfrm>
            <a:off x="9627021" y="3951442"/>
            <a:ext cx="4631419" cy="3723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SzPct val="100000"/>
            </a:pP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3. Зарубежные страны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%: 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Германия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Франция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Великобритания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имеют высокую статистику краж, убийств и террористических атак, и являются одной из ведущих стран в области разработки новых технологий безопасности. Они также могут быть потенциальным рынком для системы обнаружения оружия.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4797514" y="3950465"/>
            <a:ext cx="4617497" cy="2189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Китай - 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%: </a:t>
            </a: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Китай имеет несколько из самых больших показателей краж и убийств в мире, и совершение террористических атак не исключено. Это делает Китай важным потенциальным рынком для системы обнаружения оружия.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390019" y="9688903"/>
            <a:ext cx="4792435" cy="2388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Россия - 15%: Россия имеет значительную преступность и насилие, и хотя статистика краж и убийств снижается, потребность в системах обнаружения оружия продолжает оставаться актуальной. Россия также может быть потенциальным рынком для таких систем.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5063205" y="9633325"/>
            <a:ext cx="5009410" cy="25879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Font typeface="+mj-lt"/>
              <a:buAutoNum type="arabicPeriod" startAt="4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Германия - 10%: Германия является одним из лидеров Европейского союза и имеет средний уровень преступности и насилия. Однако, способность разрабатывать и покупать новые технологии безопасности делает ее потенциальным рынком для системы обнаружения оружия.</a:t>
            </a:r>
            <a:endParaRPr lang="en-US" sz="2000" dirty="0"/>
          </a:p>
        </p:txBody>
      </p:sp>
      <p:sp>
        <p:nvSpPr>
          <p:cNvPr id="26" name="Text 24"/>
          <p:cNvSpPr/>
          <p:nvPr/>
        </p:nvSpPr>
        <p:spPr>
          <a:xfrm>
            <a:off x="10072615" y="9631560"/>
            <a:ext cx="4466344" cy="27870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buSzPct val="100000"/>
              <a:buFont typeface="+mj-lt"/>
              <a:buAutoNum type="arabicPeriod" startAt="5"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Великобритания - 10%: Великобритания также имеет средний уровень преступности и насилия, но она является одной из ведущих стран в области разработки и применения технологий безопасности. В связи с этим, Великобритания может представлять потенциальный рынок для системы обнаружения оружия.</a:t>
            </a:r>
            <a:endParaRPr lang="en-US" sz="2000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44172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179518" y="3995144"/>
            <a:ext cx="4315079" cy="31185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>
              <a:buSzPct val="100000"/>
            </a:pP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1. </a:t>
            </a:r>
            <a:r>
              <a:rPr lang="en-US" sz="2000" dirty="0" err="1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Россия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 </a:t>
            </a:r>
            <a:r>
              <a:rPr lang="ru-RU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</a:t>
            </a:r>
            <a:r>
              <a:rPr lang="en-US" sz="2000" dirty="0" smtClean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%: </a:t>
            </a: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Россия имеет значительную преступность и насилие, и хотя статистика краж и убийств снижается, потребность в системах обнаружения оружия продолжает оставаться актуальной. Россия также может быть потенциальным рынком для таких систем.</a:t>
            </a:r>
            <a:endParaRPr lang="en-US" sz="2000" dirty="0"/>
          </a:p>
        </p:txBody>
      </p:sp>
      <p:cxnSp>
        <p:nvCxnSpPr>
          <p:cNvPr id="30" name="Прямая соединительная линия 29"/>
          <p:cNvCxnSpPr/>
          <p:nvPr/>
        </p:nvCxnSpPr>
        <p:spPr>
          <a:xfrm flipV="1">
            <a:off x="4585502" y="3917156"/>
            <a:ext cx="0" cy="349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flipV="1">
            <a:off x="9294403" y="3950465"/>
            <a:ext cx="0" cy="349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05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4456628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Заключение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1760220" y="5484257"/>
            <a:ext cx="1110996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Наша система обнаружения оружия поможет обеспечить безопасность в общественных местах и предотвратить нежелательные инциденты. Таким образом, решая безопасность всего мира, мы делаем свою жизнь лучше!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623</Words>
  <Application>Microsoft Office PowerPoint</Application>
  <PresentationFormat>Произвольный</PresentationFormat>
  <Paragraphs>65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Barlow</vt:lpstr>
      <vt:lpstr>Calibri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Office</cp:lastModifiedBy>
  <cp:revision>5</cp:revision>
  <dcterms:created xsi:type="dcterms:W3CDTF">2023-10-22T21:17:02Z</dcterms:created>
  <dcterms:modified xsi:type="dcterms:W3CDTF">2023-10-22T22:43:47Z</dcterms:modified>
</cp:coreProperties>
</file>